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sldIdLst>
    <p:sldId id="256" r:id="rId2"/>
    <p:sldId id="273" r:id="rId3"/>
    <p:sldId id="258" r:id="rId4"/>
    <p:sldId id="259" r:id="rId5"/>
    <p:sldId id="260" r:id="rId6"/>
    <p:sldId id="261" r:id="rId7"/>
    <p:sldId id="262" r:id="rId8"/>
    <p:sldId id="276" r:id="rId9"/>
    <p:sldId id="278" r:id="rId10"/>
    <p:sldId id="275" r:id="rId11"/>
    <p:sldId id="264" r:id="rId12"/>
    <p:sldId id="265" r:id="rId13"/>
    <p:sldId id="266" r:id="rId14"/>
    <p:sldId id="269" r:id="rId15"/>
    <p:sldId id="270"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C7C8"/>
    <a:srgbClr val="FCFCFC"/>
    <a:srgbClr val="9B59B6"/>
    <a:srgbClr val="B65959"/>
    <a:srgbClr val="D954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77348" autoAdjust="0"/>
  </p:normalViewPr>
  <p:slideViewPr>
    <p:cSldViewPr snapToGrid="0">
      <p:cViewPr varScale="1">
        <p:scale>
          <a:sx n="56" d="100"/>
          <a:sy n="56" d="100"/>
        </p:scale>
        <p:origin x="1296" y="66"/>
      </p:cViewPr>
      <p:guideLst>
        <p:guide orient="horz" pos="2160"/>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601EF-943B-40D4-9416-226ED131EA1E}" type="datetimeFigureOut">
              <a:rPr lang="en-GB" smtClean="0"/>
              <a:t>16/07/2019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CF12A-FC2E-4398-B49F-96168D064F2A}" type="slidenum">
              <a:rPr lang="en-GB" smtClean="0"/>
              <a:t>‹#›</a:t>
            </a:fld>
            <a:endParaRPr lang="en-GB"/>
          </a:p>
        </p:txBody>
      </p:sp>
    </p:spTree>
    <p:extLst>
      <p:ext uri="{BB962C8B-B14F-4D97-AF65-F5344CB8AC3E}">
        <p14:creationId xmlns:p14="http://schemas.microsoft.com/office/powerpoint/2010/main" val="3536061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18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dirty="0"/>
              <a:t>Teachers’ notes:</a:t>
            </a:r>
            <a:endParaRPr lang="en-GB" u="none" dirty="0"/>
          </a:p>
          <a:p>
            <a:pPr marL="0" lvl="0" indent="0" algn="l" rtl="0">
              <a:spcBef>
                <a:spcPts val="0"/>
              </a:spcBef>
              <a:spcAft>
                <a:spcPts val="0"/>
              </a:spcAft>
              <a:buNone/>
            </a:pPr>
            <a:r>
              <a:rPr lang="en-GB" u="none" dirty="0"/>
              <a:t>As well as confirming/declining offers on the Unifrog platform, students must also log into UCAS Track website to confirm their choices with the universities involved. This is </a:t>
            </a:r>
            <a:r>
              <a:rPr lang="en-GB" b="1" u="none" dirty="0"/>
              <a:t>not</a:t>
            </a:r>
            <a:r>
              <a:rPr lang="en-GB" b="0" u="none" dirty="0"/>
              <a:t> done automatically when students record their decisions in the Applications list tool.</a:t>
            </a:r>
            <a:endParaRPr u="sng" dirty="0"/>
          </a:p>
        </p:txBody>
      </p:sp>
      <p:sp>
        <p:nvSpPr>
          <p:cNvPr id="124" name="Google Shape;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0814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155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223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6508771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333243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5733169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GB"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dirty="0">
              <a:solidFill>
                <a:prstClr val="black">
                  <a:tint val="75000"/>
                </a:prstClr>
              </a:solidFill>
            </a:endParaRPr>
          </a:p>
        </p:txBody>
      </p:sp>
      <p:sp>
        <p:nvSpPr>
          <p:cNvPr id="8" name="Content Placeholder 7"/>
          <p:cNvSpPr>
            <a:spLocks noGrp="1"/>
          </p:cNvSpPr>
          <p:nvPr>
            <p:ph sz="quarter" idx="13"/>
          </p:nvPr>
        </p:nvSpPr>
        <p:spPr>
          <a:xfrm>
            <a:off x="11371263" y="293688"/>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25100" y="95250"/>
            <a:ext cx="1778000" cy="557107"/>
          </a:xfrm>
          <a:prstGeom prst="rect">
            <a:avLst/>
          </a:prstGeom>
        </p:spPr>
      </p:pic>
    </p:spTree>
    <p:extLst>
      <p:ext uri="{BB962C8B-B14F-4D97-AF65-F5344CB8AC3E}">
        <p14:creationId xmlns:p14="http://schemas.microsoft.com/office/powerpoint/2010/main" val="164170975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3748297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80275782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54589922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2443939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5871149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2807222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08894982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75680811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1B088-618C-437A-B035-EF7A1A5E8653}" type="datetimeFigureOut">
              <a:rPr lang="en-GB" smtClean="0">
                <a:solidFill>
                  <a:prstClr val="black">
                    <a:tint val="75000"/>
                  </a:prstClr>
                </a:solidFill>
              </a:rPr>
              <a:pPr/>
              <a:t>16/07/2019</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23DC8-5FE0-4F22-8704-519BFCC8AED8}"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0837443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jpg"/><Relationship Id="rId3" Type="http://schemas.openxmlformats.org/officeDocument/2006/relationships/image" Target="../media/image18.png"/><Relationship Id="rId7" Type="http://schemas.openxmlformats.org/officeDocument/2006/relationships/image" Target="../media/image22.jpg"/><Relationship Id="rId12" Type="http://schemas.openxmlformats.org/officeDocument/2006/relationships/image" Target="../media/image27.jp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jpg"/><Relationship Id="rId11" Type="http://schemas.openxmlformats.org/officeDocument/2006/relationships/image" Target="../media/image26.jp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image" Target="../media/image19.png"/><Relationship Id="rId9" Type="http://schemas.openxmlformats.org/officeDocument/2006/relationships/image" Target="../media/image24.jp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www.unifrog.org/student/hom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9CD839-EF44-45CA-9BE2-D393C6EEB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6892283-18F1-44BA-8E4A-9506B634CDAB}"/>
              </a:ext>
            </a:extLst>
          </p:cNvPr>
          <p:cNvSpPr txBox="1"/>
          <p:nvPr/>
        </p:nvSpPr>
        <p:spPr>
          <a:xfrm>
            <a:off x="1524000" y="3255962"/>
            <a:ext cx="8743950" cy="954107"/>
          </a:xfrm>
          <a:prstGeom prst="rect">
            <a:avLst/>
          </a:prstGeom>
          <a:noFill/>
        </p:spPr>
        <p:txBody>
          <a:bodyPr wrap="square" rtlCol="0">
            <a:spAutoFit/>
          </a:bodyPr>
          <a:lstStyle/>
          <a:p>
            <a:r>
              <a:rPr lang="en-US" sz="5600" dirty="0">
                <a:solidFill>
                  <a:schemeClr val="bg1"/>
                </a:solidFill>
                <a:latin typeface="Open sans"/>
              </a:rPr>
              <a:t>Applications list</a:t>
            </a:r>
            <a:endParaRPr lang="en-GB" sz="5600" dirty="0">
              <a:solidFill>
                <a:schemeClr val="bg1"/>
              </a:solidFill>
              <a:latin typeface="Open sans"/>
            </a:endParaRPr>
          </a:p>
        </p:txBody>
      </p:sp>
    </p:spTree>
    <p:extLst>
      <p:ext uri="{BB962C8B-B14F-4D97-AF65-F5344CB8AC3E}">
        <p14:creationId xmlns:p14="http://schemas.microsoft.com/office/powerpoint/2010/main" val="266554350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5" name="Picture 4">
            <a:extLst>
              <a:ext uri="{FF2B5EF4-FFF2-40B4-BE49-F238E27FC236}">
                <a16:creationId xmlns:a16="http://schemas.microsoft.com/office/drawing/2014/main" id="{9D1374C6-526E-4A43-93A7-08064BA2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7" name="Google Shape;127;p20"/>
          <p:cNvSpPr/>
          <p:nvPr/>
        </p:nvSpPr>
        <p:spPr>
          <a:xfrm>
            <a:off x="490410" y="1081896"/>
            <a:ext cx="3663519" cy="1730621"/>
          </a:xfrm>
          <a:prstGeom prst="rect">
            <a:avLst/>
          </a:prstGeom>
          <a:noFill/>
          <a:ln>
            <a:noFill/>
          </a:ln>
        </p:spPr>
        <p:txBody>
          <a:bodyPr spcFirstLastPara="1" wrap="square" lIns="91425" tIns="45700" rIns="91425" bIns="45700" anchor="t" anchorCtr="0">
            <a:noAutofit/>
          </a:bodyPr>
          <a:lstStyle/>
          <a:p>
            <a:r>
              <a:rPr lang="en-GB" sz="2200" dirty="0">
                <a:latin typeface="Open Sans SemiBold"/>
                <a:ea typeface="Calibri"/>
                <a:cs typeface="Calibri"/>
                <a:sym typeface="Calibri"/>
              </a:rPr>
              <a:t>Look at different aspects of the application by selecting the relevant tabs. </a:t>
            </a:r>
          </a:p>
          <a:p>
            <a:endParaRPr lang="en-GB" sz="2200" dirty="0">
              <a:latin typeface="Open Sans SemiBold"/>
              <a:cs typeface="Calibri"/>
              <a:sym typeface="Calibri"/>
            </a:endParaRPr>
          </a:p>
          <a:p>
            <a:r>
              <a:rPr lang="en-GB" sz="2200" dirty="0">
                <a:latin typeface="Open Sans SemiBold"/>
                <a:cs typeface="Calibri"/>
                <a:sym typeface="Calibri"/>
              </a:rPr>
              <a:t>You can also add a note to this application. </a:t>
            </a:r>
            <a:endParaRPr sz="2200" dirty="0">
              <a:latin typeface="Open Sans SemiBold"/>
            </a:endParaRPr>
          </a:p>
          <a:p>
            <a:endParaRPr sz="2200" dirty="0">
              <a:latin typeface="Open Sans SemiBold"/>
              <a:ea typeface="Calibri"/>
              <a:cs typeface="Calibri"/>
              <a:sym typeface="Calibri"/>
            </a:endParaRPr>
          </a:p>
          <a:p>
            <a:r>
              <a:rPr lang="en-US" sz="2200" dirty="0">
                <a:latin typeface="Open Sans SemiBold"/>
                <a:ea typeface="Calibri"/>
                <a:cs typeface="Calibri"/>
                <a:sym typeface="Calibri"/>
              </a:rPr>
              <a:t>Click ‘Add an item’ on the Student items tab to select a relevant item from your Locker and associate it with the application.  </a:t>
            </a:r>
            <a:endParaRPr lang="en-US" sz="2200" dirty="0">
              <a:latin typeface="Open Sans SemiBold"/>
            </a:endParaRPr>
          </a:p>
          <a:p>
            <a:endParaRPr sz="2200" dirty="0">
              <a:latin typeface="Calibri"/>
              <a:ea typeface="Calibri"/>
              <a:cs typeface="Calibri"/>
              <a:sym typeface="Calibri"/>
            </a:endParaRPr>
          </a:p>
        </p:txBody>
      </p:sp>
      <p:pic>
        <p:nvPicPr>
          <p:cNvPr id="2" name="Picture 1">
            <a:extLst>
              <a:ext uri="{FF2B5EF4-FFF2-40B4-BE49-F238E27FC236}">
                <a16:creationId xmlns:a16="http://schemas.microsoft.com/office/drawing/2014/main" id="{8AD8897D-9368-40C0-B5BC-ACC22384C19C}"/>
              </a:ext>
            </a:extLst>
          </p:cNvPr>
          <p:cNvPicPr>
            <a:picLocks noChangeAspect="1"/>
          </p:cNvPicPr>
          <p:nvPr/>
        </p:nvPicPr>
        <p:blipFill rotWithShape="1">
          <a:blip r:embed="rId4"/>
          <a:srcRect l="55665" t="20214" r="13096" b="33723"/>
          <a:stretch/>
        </p:blipFill>
        <p:spPr>
          <a:xfrm>
            <a:off x="4279764" y="1618790"/>
            <a:ext cx="6979445" cy="2894486"/>
          </a:xfrm>
          <a:prstGeom prst="rect">
            <a:avLst/>
          </a:prstGeom>
        </p:spPr>
      </p:pic>
    </p:spTree>
    <p:extLst>
      <p:ext uri="{BB962C8B-B14F-4D97-AF65-F5344CB8AC3E}">
        <p14:creationId xmlns:p14="http://schemas.microsoft.com/office/powerpoint/2010/main" val="18887046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5" name="Picture 4">
            <a:extLst>
              <a:ext uri="{FF2B5EF4-FFF2-40B4-BE49-F238E27FC236}">
                <a16:creationId xmlns:a16="http://schemas.microsoft.com/office/drawing/2014/main" id="{40E95D5B-2239-4D24-8FA8-31C3CA876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2" name="Google Shape;132;p21"/>
          <p:cNvSpPr/>
          <p:nvPr/>
        </p:nvSpPr>
        <p:spPr>
          <a:xfrm>
            <a:off x="1597982" y="5009923"/>
            <a:ext cx="9374666" cy="905522"/>
          </a:xfrm>
          <a:prstGeom prst="rect">
            <a:avLst/>
          </a:prstGeom>
          <a:noFill/>
          <a:ln>
            <a:noFill/>
          </a:ln>
        </p:spPr>
        <p:txBody>
          <a:bodyPr spcFirstLastPara="1" wrap="square" lIns="91425" tIns="45700" rIns="91425" bIns="45700" anchor="t" anchorCtr="0">
            <a:noAutofit/>
          </a:bodyPr>
          <a:lstStyle/>
          <a:p>
            <a:r>
              <a:rPr lang="en-GB" sz="2200" dirty="0">
                <a:latin typeface="Open Sans SemiBold" panose="020B0706030804020204"/>
                <a:ea typeface="Calibri"/>
                <a:cs typeface="Calibri"/>
                <a:sym typeface="Calibri"/>
              </a:rPr>
              <a:t>Find the item in your Locker, select the drop down list and click ‘Add this item’. </a:t>
            </a:r>
            <a:endParaRPr sz="2200" dirty="0">
              <a:latin typeface="Open Sans SemiBold" panose="020B0706030804020204"/>
            </a:endParaRPr>
          </a:p>
        </p:txBody>
      </p:sp>
      <p:pic>
        <p:nvPicPr>
          <p:cNvPr id="3" name="Picture 2">
            <a:extLst>
              <a:ext uri="{FF2B5EF4-FFF2-40B4-BE49-F238E27FC236}">
                <a16:creationId xmlns:a16="http://schemas.microsoft.com/office/drawing/2014/main" id="{CAC15B63-2BB8-4DD3-ACEC-0F78A0B63D01}"/>
              </a:ext>
            </a:extLst>
          </p:cNvPr>
          <p:cNvPicPr>
            <a:picLocks noChangeAspect="1"/>
          </p:cNvPicPr>
          <p:nvPr/>
        </p:nvPicPr>
        <p:blipFill rotWithShape="1">
          <a:blip r:embed="rId4"/>
          <a:srcRect l="55665" t="16789" r="5458" b="9817"/>
          <a:stretch/>
        </p:blipFill>
        <p:spPr>
          <a:xfrm>
            <a:off x="1970924" y="375944"/>
            <a:ext cx="8250152" cy="4380614"/>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6" name="Picture 5">
            <a:extLst>
              <a:ext uri="{FF2B5EF4-FFF2-40B4-BE49-F238E27FC236}">
                <a16:creationId xmlns:a16="http://schemas.microsoft.com/office/drawing/2014/main" id="{16A8CB4C-F186-4798-BC93-36CC1DEFA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2" name="Google Shape;142;p22"/>
          <p:cNvSpPr/>
          <p:nvPr/>
        </p:nvSpPr>
        <p:spPr>
          <a:xfrm>
            <a:off x="1482570" y="4498329"/>
            <a:ext cx="9605639" cy="1508188"/>
          </a:xfrm>
          <a:prstGeom prst="rect">
            <a:avLst/>
          </a:prstGeom>
          <a:noFill/>
          <a:ln>
            <a:noFill/>
          </a:ln>
        </p:spPr>
        <p:txBody>
          <a:bodyPr spcFirstLastPara="1" wrap="square" lIns="91425" tIns="45700" rIns="91425" bIns="45700" anchor="t" anchorCtr="0">
            <a:noAutofit/>
          </a:bodyPr>
          <a:lstStyle/>
          <a:p>
            <a:r>
              <a:rPr lang="en-GB" sz="2200" dirty="0">
                <a:latin typeface="Open Sans SemiBold" panose="020B0706030804020204"/>
                <a:ea typeface="Calibri"/>
                <a:cs typeface="Calibri"/>
                <a:sym typeface="Calibri"/>
              </a:rPr>
              <a:t>All items you have associated with an application will be listed below the ‘Student items’ tab. Any items your teacher have added will show under the ‘Teacher items’ tab. You can only see these items if your teacher has opted to make them viewable.</a:t>
            </a:r>
            <a:endParaRPr sz="2200" dirty="0">
              <a:latin typeface="Open Sans SemiBold" panose="020B0706030804020204"/>
            </a:endParaRPr>
          </a:p>
          <a:p>
            <a:endParaRPr sz="2200" dirty="0">
              <a:latin typeface="Open Sans SemiBold" panose="020B0706030804020204"/>
              <a:ea typeface="Calibri"/>
              <a:cs typeface="Calibri"/>
              <a:sym typeface="Calibri"/>
            </a:endParaRPr>
          </a:p>
          <a:p>
            <a:endParaRPr sz="2200" dirty="0">
              <a:latin typeface="Open Sans SemiBold" panose="020B0706030804020204"/>
              <a:ea typeface="Calibri"/>
              <a:cs typeface="Calibri"/>
              <a:sym typeface="Calibri"/>
            </a:endParaRPr>
          </a:p>
          <a:p>
            <a:r>
              <a:rPr lang="en-GB" sz="2200" dirty="0">
                <a:latin typeface="Open Sans SemiBold" panose="020B0706030804020204"/>
                <a:ea typeface="Calibri"/>
                <a:cs typeface="Calibri"/>
                <a:sym typeface="Calibri"/>
              </a:rPr>
              <a:t> </a:t>
            </a:r>
            <a:endParaRPr sz="2200" dirty="0">
              <a:latin typeface="Open Sans SemiBold" panose="020B0706030804020204"/>
            </a:endParaRPr>
          </a:p>
        </p:txBody>
      </p:sp>
      <p:sp>
        <p:nvSpPr>
          <p:cNvPr id="143" name="Google Shape;143;p22"/>
          <p:cNvSpPr/>
          <p:nvPr/>
        </p:nvSpPr>
        <p:spPr>
          <a:xfrm>
            <a:off x="1891261" y="4159425"/>
            <a:ext cx="3569677" cy="1200329"/>
          </a:xfrm>
          <a:prstGeom prst="rect">
            <a:avLst/>
          </a:prstGeom>
          <a:noFill/>
          <a:ln>
            <a:noFill/>
          </a:ln>
        </p:spPr>
        <p:txBody>
          <a:bodyPr spcFirstLastPara="1" wrap="square" lIns="91425" tIns="45700" rIns="91425" bIns="45700" anchor="t" anchorCtr="0">
            <a:noAutofit/>
          </a:bodyPr>
          <a:lstStyle/>
          <a:p>
            <a:endParaRPr sz="2400">
              <a:solidFill>
                <a:srgbClr val="22CC9F"/>
              </a:solidFill>
              <a:latin typeface="Calibri"/>
              <a:ea typeface="Calibri"/>
              <a:cs typeface="Calibri"/>
              <a:sym typeface="Calibri"/>
            </a:endParaRPr>
          </a:p>
          <a:p>
            <a:endParaRPr sz="2400">
              <a:solidFill>
                <a:srgbClr val="22CC9F"/>
              </a:solidFill>
              <a:latin typeface="Calibri"/>
              <a:ea typeface="Calibri"/>
              <a:cs typeface="Calibri"/>
              <a:sym typeface="Calibri"/>
            </a:endParaRPr>
          </a:p>
          <a:p>
            <a:r>
              <a:rPr lang="en-GB" sz="2400">
                <a:solidFill>
                  <a:srgbClr val="22CC9F"/>
                </a:solidFill>
                <a:latin typeface="Calibri"/>
                <a:ea typeface="Calibri"/>
                <a:cs typeface="Calibri"/>
                <a:sym typeface="Calibri"/>
              </a:rPr>
              <a:t> </a:t>
            </a:r>
            <a:endParaRPr/>
          </a:p>
        </p:txBody>
      </p:sp>
      <p:pic>
        <p:nvPicPr>
          <p:cNvPr id="3" name="Picture 2">
            <a:extLst>
              <a:ext uri="{FF2B5EF4-FFF2-40B4-BE49-F238E27FC236}">
                <a16:creationId xmlns:a16="http://schemas.microsoft.com/office/drawing/2014/main" id="{F56DCA62-CDA4-41BC-8777-A53C6A41CEE0}"/>
              </a:ext>
            </a:extLst>
          </p:cNvPr>
          <p:cNvPicPr>
            <a:picLocks noChangeAspect="1"/>
          </p:cNvPicPr>
          <p:nvPr/>
        </p:nvPicPr>
        <p:blipFill rotWithShape="1">
          <a:blip r:embed="rId4"/>
          <a:srcRect l="55872" t="19726" r="13991" b="9082"/>
          <a:stretch/>
        </p:blipFill>
        <p:spPr>
          <a:xfrm>
            <a:off x="2829384" y="331591"/>
            <a:ext cx="6080489" cy="4039778"/>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5" name="Picture 4">
            <a:extLst>
              <a:ext uri="{FF2B5EF4-FFF2-40B4-BE49-F238E27FC236}">
                <a16:creationId xmlns:a16="http://schemas.microsoft.com/office/drawing/2014/main" id="{0CF2607D-EDFB-430F-87DB-5AE5AE376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0" name="Google Shape;150;p23"/>
          <p:cNvSpPr/>
          <p:nvPr/>
        </p:nvSpPr>
        <p:spPr>
          <a:xfrm>
            <a:off x="1809088" y="4799268"/>
            <a:ext cx="9339309" cy="1246153"/>
          </a:xfrm>
          <a:prstGeom prst="rect">
            <a:avLst/>
          </a:prstGeom>
          <a:noFill/>
          <a:ln>
            <a:noFill/>
          </a:ln>
        </p:spPr>
        <p:txBody>
          <a:bodyPr spcFirstLastPara="1" wrap="square" lIns="91425" tIns="45700" rIns="91425" bIns="45700" anchor="t" anchorCtr="0">
            <a:noAutofit/>
          </a:bodyPr>
          <a:lstStyle/>
          <a:p>
            <a:pPr>
              <a:lnSpc>
                <a:spcPct val="107000"/>
              </a:lnSpc>
            </a:pPr>
            <a:r>
              <a:rPr lang="en-GB" sz="2200" dirty="0">
                <a:latin typeface="Open Sans SemiBold" panose="020B0706030804020204"/>
                <a:ea typeface="Calibri"/>
                <a:cs typeface="Calibri"/>
                <a:sym typeface="Calibri"/>
              </a:rPr>
              <a:t>You can remove an item from an application or the whole application at anytime at the bottom of the page of the opportunity.</a:t>
            </a:r>
            <a:endParaRPr sz="2200" dirty="0">
              <a:latin typeface="Open Sans SemiBold" panose="020B0706030804020204"/>
              <a:ea typeface="Calibri"/>
              <a:cs typeface="Calibri"/>
              <a:sym typeface="Calibri"/>
            </a:endParaRPr>
          </a:p>
          <a:p>
            <a:pPr>
              <a:lnSpc>
                <a:spcPct val="107000"/>
              </a:lnSpc>
              <a:spcBef>
                <a:spcPts val="800"/>
              </a:spcBef>
            </a:pPr>
            <a:endParaRPr sz="2200" dirty="0">
              <a:latin typeface="Open Sans SemiBold" panose="020B0706030804020204"/>
              <a:ea typeface="Calibri"/>
              <a:cs typeface="Calibri"/>
              <a:sym typeface="Calibri"/>
            </a:endParaRPr>
          </a:p>
        </p:txBody>
      </p:sp>
      <p:grpSp>
        <p:nvGrpSpPr>
          <p:cNvPr id="4" name="Group 3">
            <a:extLst>
              <a:ext uri="{FF2B5EF4-FFF2-40B4-BE49-F238E27FC236}">
                <a16:creationId xmlns:a16="http://schemas.microsoft.com/office/drawing/2014/main" id="{339E1D29-8A21-477B-8C4A-7AFCD2F19A8B}"/>
              </a:ext>
            </a:extLst>
          </p:cNvPr>
          <p:cNvGrpSpPr/>
          <p:nvPr/>
        </p:nvGrpSpPr>
        <p:grpSpPr>
          <a:xfrm>
            <a:off x="1908698" y="487887"/>
            <a:ext cx="7994176" cy="4208948"/>
            <a:chOff x="1908698" y="487887"/>
            <a:chExt cx="7994176" cy="4208948"/>
          </a:xfrm>
        </p:grpSpPr>
        <p:pic>
          <p:nvPicPr>
            <p:cNvPr id="3" name="Picture 2">
              <a:extLst>
                <a:ext uri="{FF2B5EF4-FFF2-40B4-BE49-F238E27FC236}">
                  <a16:creationId xmlns:a16="http://schemas.microsoft.com/office/drawing/2014/main" id="{E8C8A451-4734-4E18-810B-CD1981D05614}"/>
                </a:ext>
              </a:extLst>
            </p:cNvPr>
            <p:cNvPicPr>
              <a:picLocks noChangeAspect="1"/>
            </p:cNvPicPr>
            <p:nvPr/>
          </p:nvPicPr>
          <p:blipFill>
            <a:blip r:embed="rId4"/>
            <a:stretch>
              <a:fillRect/>
            </a:stretch>
          </p:blipFill>
          <p:spPr>
            <a:xfrm>
              <a:off x="1908698" y="487887"/>
              <a:ext cx="7994176" cy="4208948"/>
            </a:xfrm>
            <a:prstGeom prst="rect">
              <a:avLst/>
            </a:prstGeom>
            <a:ln>
              <a:solidFill>
                <a:schemeClr val="bg1"/>
              </a:solidFill>
            </a:ln>
          </p:spPr>
        </p:pic>
        <p:pic>
          <p:nvPicPr>
            <p:cNvPr id="2" name="Picture 1">
              <a:extLst>
                <a:ext uri="{FF2B5EF4-FFF2-40B4-BE49-F238E27FC236}">
                  <a16:creationId xmlns:a16="http://schemas.microsoft.com/office/drawing/2014/main" id="{76022BCF-B133-4A6C-9381-7B374178923A}"/>
                </a:ext>
              </a:extLst>
            </p:cNvPr>
            <p:cNvPicPr>
              <a:picLocks noChangeAspect="1"/>
            </p:cNvPicPr>
            <p:nvPr/>
          </p:nvPicPr>
          <p:blipFill rotWithShape="1">
            <a:blip r:embed="rId5"/>
            <a:srcRect l="56354" t="8716" r="31261" b="86974"/>
            <a:stretch/>
          </p:blipFill>
          <p:spPr>
            <a:xfrm>
              <a:off x="1908698" y="487887"/>
              <a:ext cx="2713636" cy="265622"/>
            </a:xfrm>
            <a:prstGeom prst="rect">
              <a:avLst/>
            </a:prstGeom>
          </p:spPr>
        </p:pic>
      </p:gr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5" name="Picture 4">
            <a:extLst>
              <a:ext uri="{FF2B5EF4-FFF2-40B4-BE49-F238E27FC236}">
                <a16:creationId xmlns:a16="http://schemas.microsoft.com/office/drawing/2014/main" id="{DEB750A5-8A19-4FF5-A4AD-F4DF949BC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0" name="Google Shape;150;p23"/>
          <p:cNvSpPr/>
          <p:nvPr/>
        </p:nvSpPr>
        <p:spPr>
          <a:xfrm>
            <a:off x="1305018" y="4101484"/>
            <a:ext cx="9507984" cy="767020"/>
          </a:xfrm>
          <a:prstGeom prst="rect">
            <a:avLst/>
          </a:prstGeom>
          <a:noFill/>
          <a:ln>
            <a:noFill/>
          </a:ln>
        </p:spPr>
        <p:txBody>
          <a:bodyPr spcFirstLastPara="1" wrap="square" lIns="91425" tIns="45700" rIns="91425" bIns="45700" anchor="t" anchorCtr="0">
            <a:noAutofit/>
          </a:bodyPr>
          <a:lstStyle/>
          <a:p>
            <a:pPr>
              <a:lnSpc>
                <a:spcPct val="107000"/>
              </a:lnSpc>
            </a:pPr>
            <a:r>
              <a:rPr lang="en-GB" sz="2200" dirty="0">
                <a:latin typeface="Open Sans SemiBold" panose="020B0706030804020204"/>
                <a:ea typeface="Calibri"/>
                <a:cs typeface="Calibri"/>
                <a:sym typeface="Calibri"/>
              </a:rPr>
              <a:t>You can also request feedback by selecting the ‘Request feedback’ button. </a:t>
            </a:r>
            <a:endParaRPr sz="2200" dirty="0">
              <a:latin typeface="Open Sans SemiBold" panose="020B0706030804020204"/>
              <a:ea typeface="Calibri"/>
              <a:cs typeface="Calibri"/>
              <a:sym typeface="Calibri"/>
            </a:endParaRPr>
          </a:p>
        </p:txBody>
      </p:sp>
      <p:pic>
        <p:nvPicPr>
          <p:cNvPr id="2" name="Picture 1">
            <a:extLst>
              <a:ext uri="{FF2B5EF4-FFF2-40B4-BE49-F238E27FC236}">
                <a16:creationId xmlns:a16="http://schemas.microsoft.com/office/drawing/2014/main" id="{7D90E610-8515-4782-8ED1-DBAA436B04FD}"/>
              </a:ext>
            </a:extLst>
          </p:cNvPr>
          <p:cNvPicPr>
            <a:picLocks noChangeAspect="1"/>
          </p:cNvPicPr>
          <p:nvPr/>
        </p:nvPicPr>
        <p:blipFill>
          <a:blip r:embed="rId4"/>
          <a:stretch>
            <a:fillRect/>
          </a:stretch>
        </p:blipFill>
        <p:spPr>
          <a:xfrm>
            <a:off x="1989332" y="1421195"/>
            <a:ext cx="8444156" cy="2192016"/>
          </a:xfrm>
          <a:prstGeom prst="rect">
            <a:avLst/>
          </a:prstGeom>
          <a:ln>
            <a:solidFill>
              <a:schemeClr val="bg1"/>
            </a:solidFill>
          </a:ln>
        </p:spPr>
      </p:pic>
    </p:spTree>
    <p:extLst>
      <p:ext uri="{BB962C8B-B14F-4D97-AF65-F5344CB8AC3E}">
        <p14:creationId xmlns:p14="http://schemas.microsoft.com/office/powerpoint/2010/main" val="112044918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B86DA5-AB0F-455F-A9BF-DFA8B428B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97DEF47-0595-452E-9FF6-A5FEA1179227}"/>
              </a:ext>
            </a:extLst>
          </p:cNvPr>
          <p:cNvPicPr>
            <a:picLocks noChangeAspect="1"/>
          </p:cNvPicPr>
          <p:nvPr/>
        </p:nvPicPr>
        <p:blipFill>
          <a:blip r:embed="rId3"/>
          <a:stretch>
            <a:fillRect/>
          </a:stretch>
        </p:blipFill>
        <p:spPr>
          <a:xfrm>
            <a:off x="2137784" y="464184"/>
            <a:ext cx="7916432" cy="4229041"/>
          </a:xfrm>
          <a:prstGeom prst="rect">
            <a:avLst/>
          </a:prstGeom>
          <a:ln>
            <a:solidFill>
              <a:schemeClr val="bg1"/>
            </a:solidFill>
          </a:ln>
        </p:spPr>
      </p:pic>
      <p:sp>
        <p:nvSpPr>
          <p:cNvPr id="5" name="TextBox 4">
            <a:extLst>
              <a:ext uri="{FF2B5EF4-FFF2-40B4-BE49-F238E27FC236}">
                <a16:creationId xmlns:a16="http://schemas.microsoft.com/office/drawing/2014/main" id="{25EFE9D1-0A78-4F5A-97B3-168509645B5F}"/>
              </a:ext>
            </a:extLst>
          </p:cNvPr>
          <p:cNvSpPr txBox="1"/>
          <p:nvPr/>
        </p:nvSpPr>
        <p:spPr>
          <a:xfrm>
            <a:off x="293298" y="4782002"/>
            <a:ext cx="11656046" cy="1107996"/>
          </a:xfrm>
          <a:prstGeom prst="rect">
            <a:avLst/>
          </a:prstGeom>
          <a:noFill/>
        </p:spPr>
        <p:txBody>
          <a:bodyPr wrap="square" rtlCol="0">
            <a:spAutoFit/>
          </a:bodyPr>
          <a:lstStyle/>
          <a:p>
            <a:r>
              <a:rPr lang="en-GB" sz="2200" dirty="0">
                <a:latin typeface="Open Sans SemiBold" panose="020B0706030804020204"/>
                <a:cs typeface="Calibri" panose="020F0502020204030204" pitchFamily="34" charset="0"/>
              </a:rPr>
              <a:t>In order to rank your applications, click on the ‘Preference’ tab from the Applications list homepage and drag the tiles to order them. Click ‘save’ at the bottom of the screen when you are finished.</a:t>
            </a:r>
          </a:p>
        </p:txBody>
      </p:sp>
    </p:spTree>
    <p:extLst>
      <p:ext uri="{BB962C8B-B14F-4D97-AF65-F5344CB8AC3E}">
        <p14:creationId xmlns:p14="http://schemas.microsoft.com/office/powerpoint/2010/main" val="411311536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65E3D0-DA6C-423E-94E8-A05F25383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31"/>
            <a:ext cx="12192000" cy="6858000"/>
          </a:xfrm>
          <a:prstGeom prst="rect">
            <a:avLst/>
          </a:prstGeom>
        </p:spPr>
      </p:pic>
      <p:sp>
        <p:nvSpPr>
          <p:cNvPr id="5" name="Rectangle 4"/>
          <p:cNvSpPr/>
          <p:nvPr/>
        </p:nvSpPr>
        <p:spPr>
          <a:xfrm>
            <a:off x="621789" y="5056914"/>
            <a:ext cx="11143730" cy="769441"/>
          </a:xfrm>
          <a:prstGeom prst="rect">
            <a:avLst/>
          </a:prstGeom>
        </p:spPr>
        <p:txBody>
          <a:bodyPr wrap="square">
            <a:spAutoFit/>
          </a:bodyPr>
          <a:lstStyle/>
          <a:p>
            <a:r>
              <a:rPr lang="en-GB" sz="2200" dirty="0">
                <a:latin typeface="Open Sans Semibold" panose="020B0706030804020204" pitchFamily="34" charset="0"/>
                <a:ea typeface="Open Sans Semibold" panose="020B0706030804020204" pitchFamily="34" charset="0"/>
                <a:cs typeface="Open Sans Semibold" panose="020B0706030804020204" pitchFamily="34" charset="0"/>
              </a:rPr>
              <a:t>Remember you can make as many Shortlists as you like, and can view them any time by clicking on the Shortlist button on the main dashboard. </a:t>
            </a:r>
          </a:p>
        </p:txBody>
      </p:sp>
      <p:pic>
        <p:nvPicPr>
          <p:cNvPr id="7" name="Picture 6"/>
          <p:cNvPicPr>
            <a:picLocks noChangeAspect="1"/>
          </p:cNvPicPr>
          <p:nvPr/>
        </p:nvPicPr>
        <p:blipFill rotWithShape="1">
          <a:blip r:embed="rId3"/>
          <a:srcRect l="7155" t="21598" r="64392" b="33118"/>
          <a:stretch/>
        </p:blipFill>
        <p:spPr bwMode="auto">
          <a:xfrm>
            <a:off x="286910" y="1469974"/>
            <a:ext cx="2840348" cy="2541364"/>
          </a:xfrm>
          <a:prstGeom prst="rect">
            <a:avLst/>
          </a:prstGeom>
          <a:ln>
            <a:solidFill>
              <a:schemeClr val="bg1"/>
            </a:solid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4"/>
          <a:srcRect l="6989" t="23669" r="8485" b="11809"/>
          <a:stretch/>
        </p:blipFill>
        <p:spPr bwMode="auto">
          <a:xfrm>
            <a:off x="3344611" y="596727"/>
            <a:ext cx="8420908" cy="3834944"/>
          </a:xfrm>
          <a:prstGeom prst="rect">
            <a:avLst/>
          </a:prstGeom>
          <a:ln>
            <a:solidFill>
              <a:schemeClr val="bg1"/>
            </a:solid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9565DE66-5ED7-44B4-922D-A87F4277E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4C902C32-D4ED-44D3-BEE3-89329752E5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70FA3A45-C253-4606-85D6-C7B8EA7E00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8465A363-0EE5-41DB-84E8-7C6CA13FAC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5C83EDEB-5293-4632-8176-8AC0386000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C314EB02-65DE-4D79-A6FA-D71BE2C10E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8ABF31C3-4109-46B9-ADAB-E2FE7A3114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0362CAF5-48FE-4697-AC6F-B19533DD90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228B25F5-6709-4089-8AD3-83E6F519280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97FDA4B0-056B-43A7-8F71-23317D31ED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03320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BA8A60-0342-4839-9C09-2B3F37ACF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7BDB611-5381-48ED-A799-5C57E4176763}"/>
              </a:ext>
            </a:extLst>
          </p:cNvPr>
          <p:cNvSpPr txBox="1"/>
          <p:nvPr/>
        </p:nvSpPr>
        <p:spPr>
          <a:xfrm>
            <a:off x="894241" y="1367161"/>
            <a:ext cx="11029950" cy="4570482"/>
          </a:xfrm>
          <a:prstGeom prst="rect">
            <a:avLst/>
          </a:prstGeom>
          <a:noFill/>
        </p:spPr>
        <p:txBody>
          <a:bodyPr wrap="square" rtlCol="0">
            <a:spAutoFit/>
          </a:bodyPr>
          <a:lstStyle/>
          <a:p>
            <a:endParaRPr lang="en-GB" sz="2200" dirty="0">
              <a:latin typeface="Open Sans Semibold"/>
            </a:endParaRPr>
          </a:p>
          <a:p>
            <a:pPr>
              <a:buFont typeface="Wingdings" panose="05000000000000000000" pitchFamily="2" charset="2"/>
              <a:buChar char="ü"/>
            </a:pPr>
            <a:r>
              <a:rPr lang="en-GB" sz="2200" b="1" dirty="0">
                <a:latin typeface="Open Sans Semibold"/>
              </a:rPr>
              <a:t> One-stop-shop</a:t>
            </a:r>
          </a:p>
          <a:p>
            <a:pPr>
              <a:buClr>
                <a:srgbClr val="22CC9F"/>
              </a:buClr>
              <a:buSzPts val="3200"/>
            </a:pPr>
            <a:r>
              <a:rPr lang="en-US" sz="2200" i="1" dirty="0"/>
              <a:t>See all your applications and relevant materials in one place.</a:t>
            </a:r>
          </a:p>
          <a:p>
            <a:endParaRPr lang="en-GB" sz="2200" dirty="0">
              <a:latin typeface="Open Sans Semibold"/>
            </a:endParaRPr>
          </a:p>
          <a:p>
            <a:pPr>
              <a:buFont typeface="Wingdings" panose="05000000000000000000" pitchFamily="2" charset="2"/>
              <a:buChar char="ü"/>
            </a:pPr>
            <a:r>
              <a:rPr lang="en-GB" sz="2200" dirty="0">
                <a:latin typeface="Open Sans Semibold"/>
              </a:rPr>
              <a:t> </a:t>
            </a:r>
            <a:r>
              <a:rPr lang="en-GB" sz="2200" b="1" dirty="0">
                <a:latin typeface="Open Sans Semibold"/>
              </a:rPr>
              <a:t>Clarity</a:t>
            </a:r>
          </a:p>
          <a:p>
            <a:r>
              <a:rPr lang="en-US" sz="2200" i="1" dirty="0"/>
              <a:t>Easily check application deadlines and update your application status’.</a:t>
            </a:r>
          </a:p>
          <a:p>
            <a:endParaRPr lang="en-US" sz="2200" i="1" dirty="0"/>
          </a:p>
          <a:p>
            <a:pPr marL="342900" indent="-342900">
              <a:buFont typeface="Wingdings" panose="05000000000000000000" pitchFamily="2" charset="2"/>
              <a:buChar char="ü"/>
            </a:pPr>
            <a:r>
              <a:rPr lang="en-US" sz="2200" b="1" dirty="0">
                <a:latin typeface="Open Sans SemiBold" panose="020B0706030804020204"/>
              </a:rPr>
              <a:t>Preferences</a:t>
            </a:r>
          </a:p>
          <a:p>
            <a:r>
              <a:rPr lang="en-US" sz="2200" i="1" dirty="0"/>
              <a:t>Rank your applications from most to least preferred.</a:t>
            </a:r>
          </a:p>
          <a:p>
            <a:endParaRPr lang="en-GB" sz="2200" dirty="0">
              <a:latin typeface="Open Sans Semibold"/>
            </a:endParaRPr>
          </a:p>
          <a:p>
            <a:pPr>
              <a:buFont typeface="Wingdings" panose="05000000000000000000" pitchFamily="2" charset="2"/>
              <a:buChar char="ü"/>
            </a:pPr>
            <a:r>
              <a:rPr lang="en-GB" sz="2200" b="1" dirty="0">
                <a:latin typeface="Open Sans Semibold"/>
              </a:rPr>
              <a:t> Dialogue</a:t>
            </a:r>
          </a:p>
          <a:p>
            <a:r>
              <a:rPr lang="en-US" sz="2200" i="1" dirty="0"/>
              <a:t>Request feedback from your tutors on all your applications.</a:t>
            </a:r>
          </a:p>
          <a:p>
            <a:pPr>
              <a:spcBef>
                <a:spcPts val="640"/>
              </a:spcBef>
              <a:buClr>
                <a:srgbClr val="22CC9F"/>
              </a:buClr>
              <a:buSzPts val="3200"/>
            </a:pPr>
            <a:endParaRPr lang="en-US" sz="2200" i="1" dirty="0"/>
          </a:p>
        </p:txBody>
      </p:sp>
      <p:sp>
        <p:nvSpPr>
          <p:cNvPr id="10" name="Google Shape;90;p14">
            <a:extLst>
              <a:ext uri="{FF2B5EF4-FFF2-40B4-BE49-F238E27FC236}">
                <a16:creationId xmlns:a16="http://schemas.microsoft.com/office/drawing/2014/main" id="{C89B4C24-0836-4082-ACD7-8C7FBBAC5BCD}"/>
              </a:ext>
            </a:extLst>
          </p:cNvPr>
          <p:cNvSpPr txBox="1">
            <a:spLocks noGrp="1"/>
          </p:cNvSpPr>
          <p:nvPr>
            <p:ph type="title"/>
          </p:nvPr>
        </p:nvSpPr>
        <p:spPr>
          <a:xfrm>
            <a:off x="894241" y="887197"/>
            <a:ext cx="1815555" cy="630884"/>
          </a:xfrm>
          <a:prstGeom prst="rect">
            <a:avLst/>
          </a:prstGeom>
          <a:noFill/>
          <a:ln>
            <a:noFill/>
          </a:ln>
        </p:spPr>
        <p:txBody>
          <a:bodyPr spcFirstLastPara="1" vert="horz" wrap="square" lIns="91425" tIns="45700" rIns="91425" bIns="45700" rtlCol="0" anchor="ctr" anchorCtr="0">
            <a:noAutofit/>
          </a:bodyPr>
          <a:lstStyle/>
          <a:p>
            <a:pPr algn="ctr">
              <a:spcBef>
                <a:spcPts val="0"/>
              </a:spcBef>
              <a:buClr>
                <a:srgbClr val="C00000"/>
              </a:buClr>
              <a:buSzPts val="4400"/>
            </a:pPr>
            <a:r>
              <a:rPr lang="en-GB" sz="2200" dirty="0">
                <a:latin typeface="Open sans" panose="020B0606030504020204"/>
                <a:ea typeface="Calibri"/>
                <a:cs typeface="Calibri"/>
                <a:sym typeface="Calibri"/>
              </a:rPr>
              <a:t>The Benefits</a:t>
            </a:r>
            <a:endParaRPr sz="2200" dirty="0">
              <a:latin typeface="Open sans" panose="020B0606030504020204"/>
              <a:ea typeface="Calibri"/>
              <a:cs typeface="Calibri"/>
              <a:sym typeface="Calibri"/>
            </a:endParaRPr>
          </a:p>
        </p:txBody>
      </p:sp>
    </p:spTree>
    <p:extLst>
      <p:ext uri="{BB962C8B-B14F-4D97-AF65-F5344CB8AC3E}">
        <p14:creationId xmlns:p14="http://schemas.microsoft.com/office/powerpoint/2010/main" val="321178760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5" name="Picture 4">
            <a:extLst>
              <a:ext uri="{FF2B5EF4-FFF2-40B4-BE49-F238E27FC236}">
                <a16:creationId xmlns:a16="http://schemas.microsoft.com/office/drawing/2014/main" id="{EB0735BA-8BD0-4DAE-8CCC-28A9AC15A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6" name="Google Shape;96;p15"/>
          <p:cNvSpPr/>
          <p:nvPr/>
        </p:nvSpPr>
        <p:spPr>
          <a:xfrm>
            <a:off x="2092343" y="4482487"/>
            <a:ext cx="8149530" cy="1475404"/>
          </a:xfrm>
          <a:prstGeom prst="rect">
            <a:avLst/>
          </a:prstGeom>
          <a:noFill/>
          <a:ln>
            <a:noFill/>
          </a:ln>
        </p:spPr>
        <p:txBody>
          <a:bodyPr spcFirstLastPara="1" wrap="square" lIns="91425" tIns="45700" rIns="91425" bIns="45700" anchor="t" anchorCtr="0">
            <a:noAutofit/>
          </a:bodyPr>
          <a:lstStyle/>
          <a:p>
            <a:pPr>
              <a:lnSpc>
                <a:spcPct val="107000"/>
              </a:lnSpc>
            </a:pPr>
            <a:r>
              <a:rPr lang="en-GB" sz="2200" dirty="0">
                <a:latin typeface="Open Sans SemiBold"/>
                <a:ea typeface="Open Sans SemiBold"/>
                <a:cs typeface="Open Sans SemiBold"/>
                <a:sym typeface="Open Sans SemiBold"/>
              </a:rPr>
              <a:t>From </a:t>
            </a:r>
            <a:r>
              <a:rPr lang="en-GB" sz="2200" dirty="0">
                <a:latin typeface="Open Sans Semibold" panose="020B0706030804020204" pitchFamily="34" charset="0"/>
                <a:ea typeface="Open Sans Semibold" panose="020B0706030804020204" pitchFamily="34" charset="0"/>
                <a:cs typeface="Open Sans Semibold" panose="020B0706030804020204" pitchFamily="34" charset="0"/>
              </a:rPr>
              <a:t>the student dashboard at </a:t>
            </a:r>
            <a:r>
              <a:rPr lang="en-GB" sz="2200" dirty="0">
                <a:latin typeface="Open Sans Semibold" panose="020B0706030804020204" pitchFamily="34" charset="0"/>
                <a:ea typeface="Open Sans Semibold" panose="020B0706030804020204" pitchFamily="34" charset="0"/>
                <a:cs typeface="Open Sans Semibold" panose="020B0706030804020204" pitchFamily="34" charset="0"/>
                <a:hlinkClick r:id="rId4"/>
              </a:rPr>
              <a:t>unifrog.org/student/home</a:t>
            </a:r>
            <a:r>
              <a:rPr lang="en-GB" sz="2200" dirty="0">
                <a:latin typeface="Open Sans SemiBold"/>
                <a:ea typeface="Open Sans SemiBold"/>
                <a:cs typeface="Open Sans SemiBold"/>
                <a:sym typeface="Open Sans SemiBold"/>
              </a:rPr>
              <a:t>, click on the ‘Go to tool’ button on the </a:t>
            </a:r>
            <a:r>
              <a:rPr lang="en-GB" sz="2200" b="1" dirty="0">
                <a:latin typeface="Open Sans SemiBold"/>
                <a:ea typeface="Open Sans SemiBold"/>
                <a:cs typeface="Open Sans SemiBold"/>
                <a:sym typeface="Open Sans SemiBold"/>
              </a:rPr>
              <a:t>Applications</a:t>
            </a:r>
            <a:r>
              <a:rPr lang="en-GB" sz="2200" dirty="0">
                <a:latin typeface="Open Sans SemiBold"/>
                <a:ea typeface="Open Sans SemiBold"/>
                <a:cs typeface="Open Sans SemiBold"/>
                <a:sym typeface="Open Sans SemiBold"/>
              </a:rPr>
              <a:t> list box.</a:t>
            </a:r>
            <a:endParaRPr sz="2200" dirty="0"/>
          </a:p>
        </p:txBody>
      </p:sp>
      <p:pic>
        <p:nvPicPr>
          <p:cNvPr id="2" name="Picture 1">
            <a:extLst>
              <a:ext uri="{FF2B5EF4-FFF2-40B4-BE49-F238E27FC236}">
                <a16:creationId xmlns:a16="http://schemas.microsoft.com/office/drawing/2014/main" id="{84800B0C-2A6F-41D7-ACEC-70C487080196}"/>
              </a:ext>
            </a:extLst>
          </p:cNvPr>
          <p:cNvPicPr>
            <a:picLocks noChangeAspect="1"/>
          </p:cNvPicPr>
          <p:nvPr/>
        </p:nvPicPr>
        <p:blipFill rotWithShape="1">
          <a:blip r:embed="rId5"/>
          <a:srcRect l="56284" t="11163" r="18188" b="43088"/>
          <a:stretch/>
        </p:blipFill>
        <p:spPr>
          <a:xfrm>
            <a:off x="3188803" y="1006679"/>
            <a:ext cx="5814394" cy="2930704"/>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a:extLst>
              <a:ext uri="{FF2B5EF4-FFF2-40B4-BE49-F238E27FC236}">
                <a16:creationId xmlns:a16="http://schemas.microsoft.com/office/drawing/2014/main" id="{7E351C05-FCC7-4D96-AF6D-D9E5E60F8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2" name="Google Shape;102;p16"/>
          <p:cNvSpPr/>
          <p:nvPr/>
        </p:nvSpPr>
        <p:spPr>
          <a:xfrm>
            <a:off x="696287" y="3429000"/>
            <a:ext cx="10997966" cy="2720130"/>
          </a:xfrm>
          <a:prstGeom prst="rect">
            <a:avLst/>
          </a:prstGeom>
          <a:noFill/>
          <a:ln>
            <a:noFill/>
          </a:ln>
        </p:spPr>
        <p:txBody>
          <a:bodyPr spcFirstLastPara="1" wrap="square" lIns="91425" tIns="45700" rIns="91425" bIns="45700" anchor="t" anchorCtr="0">
            <a:noAutofit/>
          </a:bodyPr>
          <a:lstStyle/>
          <a:p>
            <a:pPr algn="ctr"/>
            <a:r>
              <a:rPr lang="en-US" sz="2200" dirty="0">
                <a:latin typeface="Open Sans SemiBold"/>
                <a:ea typeface="Open Sans SemiBold"/>
                <a:cs typeface="Open Sans SemiBold"/>
                <a:sym typeface="Open Sans SemiBold"/>
              </a:rPr>
              <a:t>Use the Applications list tool to gather all the items you will need to submit for your university applications. You can add applications for any university or apprenticeship.</a:t>
            </a:r>
          </a:p>
          <a:p>
            <a:pPr algn="ctr"/>
            <a:endParaRPr lang="en-US" sz="2200" dirty="0">
              <a:latin typeface="Open Sans SemiBold"/>
              <a:ea typeface="Open Sans SemiBold"/>
              <a:cs typeface="Open Sans SemiBold"/>
              <a:sym typeface="Open Sans SemiBold"/>
            </a:endParaRPr>
          </a:p>
          <a:p>
            <a:pPr algn="ctr"/>
            <a:r>
              <a:rPr lang="en-US" sz="2200" b="1" i="1" dirty="0">
                <a:latin typeface="Open Sans SemiBold"/>
                <a:ea typeface="Open Sans SemiBold"/>
                <a:cs typeface="Open Sans SemiBold"/>
                <a:sym typeface="Open Sans SemiBold"/>
              </a:rPr>
              <a:t>You need to have previously created at least one shortlist using one of the university/apprenticeship tools to use the Applications tool!</a:t>
            </a:r>
          </a:p>
          <a:p>
            <a:pPr algn="ctr"/>
            <a:endParaRPr lang="en-US" sz="2200" dirty="0">
              <a:latin typeface="Open Sans SemiBold"/>
              <a:ea typeface="Open Sans SemiBold"/>
              <a:cs typeface="Open Sans SemiBold"/>
              <a:sym typeface="Open Sans SemiBold"/>
            </a:endParaRPr>
          </a:p>
          <a:p>
            <a:pPr algn="ctr"/>
            <a:r>
              <a:rPr lang="en-US" sz="2200" dirty="0">
                <a:latin typeface="Open Sans SemiBold"/>
                <a:ea typeface="Open Sans SemiBold"/>
                <a:cs typeface="Open Sans SemiBold"/>
                <a:sym typeface="Open Sans SemiBold"/>
              </a:rPr>
              <a:t>Click ‘Add an application’ to start the process.</a:t>
            </a:r>
          </a:p>
        </p:txBody>
      </p:sp>
      <p:pic>
        <p:nvPicPr>
          <p:cNvPr id="103" name="Google Shape;103;p16"/>
          <p:cNvPicPr preferRelativeResize="0"/>
          <p:nvPr/>
        </p:nvPicPr>
        <p:blipFill rotWithShape="1">
          <a:blip r:embed="rId4">
            <a:alphaModFix/>
          </a:blip>
          <a:srcRect/>
          <a:stretch/>
        </p:blipFill>
        <p:spPr>
          <a:xfrm>
            <a:off x="1819376" y="408818"/>
            <a:ext cx="8020050" cy="2857500"/>
          </a:xfrm>
          <a:prstGeom prst="rect">
            <a:avLst/>
          </a:prstGeom>
          <a:noFill/>
          <a:ln w="9525" cap="flat" cmpd="sng">
            <a:solidFill>
              <a:schemeClr val="bg1"/>
            </a:solidFill>
            <a:prstDash val="solid"/>
            <a:miter lim="800000"/>
            <a:headEnd type="none" w="sm" len="sm"/>
            <a:tailEnd type="none" w="sm" len="sm"/>
          </a:ln>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5" name="Picture 4">
            <a:extLst>
              <a:ext uri="{FF2B5EF4-FFF2-40B4-BE49-F238E27FC236}">
                <a16:creationId xmlns:a16="http://schemas.microsoft.com/office/drawing/2014/main" id="{64F742E6-991F-4227-88E3-4540089CE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8" name="Google Shape;108;p17"/>
          <p:cNvSpPr/>
          <p:nvPr/>
        </p:nvSpPr>
        <p:spPr>
          <a:xfrm>
            <a:off x="798991" y="1402672"/>
            <a:ext cx="3728622" cy="1664225"/>
          </a:xfrm>
          <a:prstGeom prst="rect">
            <a:avLst/>
          </a:prstGeom>
          <a:noFill/>
          <a:ln>
            <a:noFill/>
          </a:ln>
        </p:spPr>
        <p:txBody>
          <a:bodyPr spcFirstLastPara="1" wrap="square" lIns="91425" tIns="45700" rIns="91425" bIns="45700" anchor="t" anchorCtr="0">
            <a:noAutofit/>
          </a:bodyPr>
          <a:lstStyle/>
          <a:p>
            <a:r>
              <a:rPr lang="en-GB" sz="2200" dirty="0">
                <a:latin typeface="Open Sans SemiBold"/>
                <a:ea typeface="Open Sans SemiBold"/>
                <a:cs typeface="Open Sans SemiBold"/>
                <a:sym typeface="Open Sans SemiBold"/>
              </a:rPr>
              <a:t>Select which pathway you would like to add an application for by using the tabs or you can search by keyword. </a:t>
            </a:r>
          </a:p>
          <a:p>
            <a:endParaRPr lang="en-GB" sz="2200" dirty="0">
              <a:latin typeface="Open Sans SemiBold"/>
              <a:ea typeface="Open Sans SemiBold"/>
              <a:cs typeface="Open Sans SemiBold"/>
              <a:sym typeface="Open Sans SemiBold"/>
            </a:endParaRPr>
          </a:p>
          <a:p>
            <a:r>
              <a:rPr lang="en-GB" sz="2200" dirty="0">
                <a:latin typeface="Open Sans SemiBold"/>
                <a:ea typeface="Open Sans SemiBold"/>
                <a:cs typeface="Open Sans SemiBold"/>
                <a:sym typeface="Open Sans SemiBold"/>
              </a:rPr>
              <a:t>Select the opportunities you wish to add to your application list and .</a:t>
            </a:r>
            <a:endParaRPr sz="2200" dirty="0">
              <a:latin typeface="Calibri"/>
              <a:ea typeface="Calibri"/>
              <a:cs typeface="Calibri"/>
              <a:sym typeface="Calibri"/>
            </a:endParaRPr>
          </a:p>
        </p:txBody>
      </p:sp>
      <p:pic>
        <p:nvPicPr>
          <p:cNvPr id="4" name="Picture 3">
            <a:extLst>
              <a:ext uri="{FF2B5EF4-FFF2-40B4-BE49-F238E27FC236}">
                <a16:creationId xmlns:a16="http://schemas.microsoft.com/office/drawing/2014/main" id="{6FBF7AB6-4486-4F73-A486-445EA5884DB1}"/>
              </a:ext>
            </a:extLst>
          </p:cNvPr>
          <p:cNvPicPr>
            <a:picLocks noChangeAspect="1"/>
          </p:cNvPicPr>
          <p:nvPr/>
        </p:nvPicPr>
        <p:blipFill rotWithShape="1">
          <a:blip r:embed="rId4"/>
          <a:srcRect l="65092" t="8716" r="3669" b="5902"/>
          <a:stretch/>
        </p:blipFill>
        <p:spPr>
          <a:xfrm>
            <a:off x="5119439" y="814768"/>
            <a:ext cx="6273570" cy="4822634"/>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5" name="Picture 4">
            <a:extLst>
              <a:ext uri="{FF2B5EF4-FFF2-40B4-BE49-F238E27FC236}">
                <a16:creationId xmlns:a16="http://schemas.microsoft.com/office/drawing/2014/main" id="{6F204E29-6ABA-486B-95F5-51355FE34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5" name="Google Shape;115;p18"/>
          <p:cNvSpPr txBox="1"/>
          <p:nvPr/>
        </p:nvSpPr>
        <p:spPr>
          <a:xfrm>
            <a:off x="612577" y="876418"/>
            <a:ext cx="3208132" cy="1800200"/>
          </a:xfrm>
          <a:prstGeom prst="rect">
            <a:avLst/>
          </a:prstGeom>
          <a:noFill/>
          <a:ln>
            <a:noFill/>
          </a:ln>
        </p:spPr>
        <p:txBody>
          <a:bodyPr spcFirstLastPara="1" wrap="square" lIns="91425" tIns="45700" rIns="91425" bIns="45700" anchor="t" anchorCtr="0">
            <a:noAutofit/>
          </a:bodyPr>
          <a:lstStyle/>
          <a:p>
            <a:r>
              <a:rPr lang="en-GB" sz="2200" dirty="0">
                <a:latin typeface="Open Sans SemiBold"/>
                <a:ea typeface="Open Sans SemiBold"/>
                <a:cs typeface="Open Sans SemiBold"/>
                <a:sym typeface="Open Sans SemiBold"/>
              </a:rPr>
              <a:t>Click ‘Add applications’ to add the relevant items to your list.</a:t>
            </a:r>
            <a:endParaRPr sz="2200" dirty="0">
              <a:latin typeface="Calibri"/>
              <a:ea typeface="Calibri"/>
              <a:cs typeface="Calibri"/>
              <a:sym typeface="Calibri"/>
            </a:endParaRPr>
          </a:p>
          <a:p>
            <a:endParaRPr sz="2200" dirty="0">
              <a:latin typeface="Open Sans SemiBold"/>
              <a:ea typeface="Open Sans SemiBold"/>
              <a:cs typeface="Open Sans SemiBold"/>
              <a:sym typeface="Open Sans SemiBold"/>
            </a:endParaRPr>
          </a:p>
          <a:p>
            <a:r>
              <a:rPr lang="en-GB" sz="2200" dirty="0">
                <a:latin typeface="Open Sans SemiBold"/>
                <a:ea typeface="Open Sans SemiBold"/>
                <a:cs typeface="Open Sans SemiBold"/>
                <a:sym typeface="Open Sans SemiBold"/>
              </a:rPr>
              <a:t>You can also add an opportunity by selecting ‘Add applications manually’. </a:t>
            </a:r>
            <a:r>
              <a:rPr lang="en-GB" sz="2200" b="1" dirty="0">
                <a:latin typeface="Open Sans SemiBold"/>
                <a:ea typeface="Open Sans SemiBold"/>
                <a:cs typeface="Open Sans SemiBold"/>
                <a:sym typeface="Open Sans SemiBold"/>
              </a:rPr>
              <a:t>This option should only be used if you were unable to find an opportunity using a Unifrog search tool. </a:t>
            </a:r>
            <a:endParaRPr sz="2200" b="1" dirty="0"/>
          </a:p>
          <a:p>
            <a:endParaRPr sz="2200" dirty="0">
              <a:latin typeface="Open Sans SemiBold"/>
              <a:ea typeface="Open Sans SemiBold"/>
              <a:cs typeface="Open Sans SemiBold"/>
              <a:sym typeface="Open Sans SemiBold"/>
            </a:endParaRPr>
          </a:p>
          <a:p>
            <a:endParaRPr sz="2200" dirty="0">
              <a:latin typeface="Calibri"/>
              <a:ea typeface="Calibri"/>
              <a:cs typeface="Calibri"/>
              <a:sym typeface="Calibri"/>
            </a:endParaRPr>
          </a:p>
        </p:txBody>
      </p:sp>
      <p:pic>
        <p:nvPicPr>
          <p:cNvPr id="6" name="Picture 5">
            <a:extLst>
              <a:ext uri="{FF2B5EF4-FFF2-40B4-BE49-F238E27FC236}">
                <a16:creationId xmlns:a16="http://schemas.microsoft.com/office/drawing/2014/main" id="{2D9603E4-003B-4C77-BBAA-0376515CDCC6}"/>
              </a:ext>
            </a:extLst>
          </p:cNvPr>
          <p:cNvPicPr>
            <a:picLocks noChangeAspect="1"/>
          </p:cNvPicPr>
          <p:nvPr/>
        </p:nvPicPr>
        <p:blipFill rotWithShape="1">
          <a:blip r:embed="rId4"/>
          <a:srcRect l="65092" t="38996" r="7349" b="5902"/>
          <a:stretch/>
        </p:blipFill>
        <p:spPr>
          <a:xfrm>
            <a:off x="4792268" y="1521839"/>
            <a:ext cx="5997038" cy="3372375"/>
          </a:xfrm>
          <a:prstGeom prst="rect">
            <a:avLst/>
          </a:prstGeom>
        </p:spPr>
      </p:pic>
      <p:sp>
        <p:nvSpPr>
          <p:cNvPr id="7" name="Rectangle 6">
            <a:extLst>
              <a:ext uri="{FF2B5EF4-FFF2-40B4-BE49-F238E27FC236}">
                <a16:creationId xmlns:a16="http://schemas.microsoft.com/office/drawing/2014/main" id="{CC72CD1C-C75F-4D4B-B310-78A6C39380CD}"/>
              </a:ext>
            </a:extLst>
          </p:cNvPr>
          <p:cNvSpPr/>
          <p:nvPr/>
        </p:nvSpPr>
        <p:spPr>
          <a:xfrm>
            <a:off x="5972509" y="1929468"/>
            <a:ext cx="1585972" cy="201336"/>
          </a:xfrm>
          <a:prstGeom prst="rect">
            <a:avLst/>
          </a:prstGeom>
          <a:noFill/>
          <a:ln w="57150">
            <a:solidFill>
              <a:srgbClr val="4B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5" name="Picture 4">
            <a:extLst>
              <a:ext uri="{FF2B5EF4-FFF2-40B4-BE49-F238E27FC236}">
                <a16:creationId xmlns:a16="http://schemas.microsoft.com/office/drawing/2014/main" id="{49B0A10C-CA71-441B-BFF0-8CAAC0681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1" name="Google Shape;121;p19"/>
          <p:cNvSpPr/>
          <p:nvPr/>
        </p:nvSpPr>
        <p:spPr>
          <a:xfrm>
            <a:off x="1636899" y="4100707"/>
            <a:ext cx="8918202" cy="1008403"/>
          </a:xfrm>
          <a:prstGeom prst="rect">
            <a:avLst/>
          </a:prstGeom>
          <a:noFill/>
          <a:ln>
            <a:noFill/>
          </a:ln>
        </p:spPr>
        <p:txBody>
          <a:bodyPr spcFirstLastPara="1" wrap="square" lIns="91425" tIns="45700" rIns="91425" bIns="45700" anchor="t" anchorCtr="0">
            <a:noAutofit/>
          </a:bodyPr>
          <a:lstStyle/>
          <a:p>
            <a:pPr lvl="0"/>
            <a:r>
              <a:rPr lang="en-GB" sz="2200" dirty="0">
                <a:latin typeface="Open Sans SemiBold" panose="020B0706030804020204"/>
                <a:ea typeface="Calibri"/>
                <a:cs typeface="Calibri"/>
                <a:sym typeface="Calibri"/>
              </a:rPr>
              <a:t>Once you’ve added an application(s) you will be presented with an overview of these. </a:t>
            </a:r>
          </a:p>
          <a:p>
            <a:pPr lvl="0"/>
            <a:endParaRPr lang="en-GB" sz="2200" dirty="0">
              <a:latin typeface="Open Sans SemiBold" panose="020B0706030804020204"/>
              <a:ea typeface="Calibri"/>
              <a:cs typeface="Calibri"/>
              <a:sym typeface="Calibri"/>
            </a:endParaRPr>
          </a:p>
          <a:p>
            <a:pPr lvl="0"/>
            <a:r>
              <a:rPr lang="en-GB" sz="2200" dirty="0">
                <a:latin typeface="Open Sans SemiBold" panose="020B0706030804020204"/>
                <a:ea typeface="Calibri"/>
                <a:cs typeface="Calibri"/>
                <a:sym typeface="Calibri"/>
              </a:rPr>
              <a:t>You can also use the ‘View by:’ and ‘Then sort by:’ tabs to organise these by different criteria.</a:t>
            </a:r>
            <a:endParaRPr sz="2200" dirty="0">
              <a:latin typeface="Open Sans SemiBold" panose="020B0706030804020204"/>
            </a:endParaRPr>
          </a:p>
        </p:txBody>
      </p:sp>
      <p:pic>
        <p:nvPicPr>
          <p:cNvPr id="3" name="Picture 2">
            <a:extLst>
              <a:ext uri="{FF2B5EF4-FFF2-40B4-BE49-F238E27FC236}">
                <a16:creationId xmlns:a16="http://schemas.microsoft.com/office/drawing/2014/main" id="{9EE6D4C1-9229-4552-9AD7-4C86539F1A43}"/>
              </a:ext>
            </a:extLst>
          </p:cNvPr>
          <p:cNvPicPr>
            <a:picLocks noChangeAspect="1"/>
          </p:cNvPicPr>
          <p:nvPr/>
        </p:nvPicPr>
        <p:blipFill rotWithShape="1">
          <a:blip r:embed="rId4"/>
          <a:srcRect l="56075" t="12306" r="6706" b="36355"/>
          <a:stretch/>
        </p:blipFill>
        <p:spPr>
          <a:xfrm>
            <a:off x="1554887" y="588094"/>
            <a:ext cx="8588071" cy="3331720"/>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5" name="Picture 4">
            <a:extLst>
              <a:ext uri="{FF2B5EF4-FFF2-40B4-BE49-F238E27FC236}">
                <a16:creationId xmlns:a16="http://schemas.microsoft.com/office/drawing/2014/main" id="{9D1374C6-526E-4A43-93A7-08064BA2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7DF759D1-D5FE-4D95-AEEC-837E4CD780B6}"/>
              </a:ext>
            </a:extLst>
          </p:cNvPr>
          <p:cNvPicPr>
            <a:picLocks noChangeAspect="1"/>
          </p:cNvPicPr>
          <p:nvPr/>
        </p:nvPicPr>
        <p:blipFill rotWithShape="1">
          <a:blip r:embed="rId4"/>
          <a:srcRect l="55873" t="17523" r="6761" b="5413"/>
          <a:stretch/>
        </p:blipFill>
        <p:spPr>
          <a:xfrm>
            <a:off x="2363181" y="2166932"/>
            <a:ext cx="6620053" cy="3662904"/>
          </a:xfrm>
          <a:prstGeom prst="rect">
            <a:avLst/>
          </a:prstGeom>
        </p:spPr>
      </p:pic>
      <p:sp>
        <p:nvSpPr>
          <p:cNvPr id="8" name="Rectangle 7">
            <a:extLst>
              <a:ext uri="{FF2B5EF4-FFF2-40B4-BE49-F238E27FC236}">
                <a16:creationId xmlns:a16="http://schemas.microsoft.com/office/drawing/2014/main" id="{8D4EC203-23C6-4490-814F-DA52EAC2AE4D}"/>
              </a:ext>
            </a:extLst>
          </p:cNvPr>
          <p:cNvSpPr/>
          <p:nvPr/>
        </p:nvSpPr>
        <p:spPr>
          <a:xfrm>
            <a:off x="6821909" y="4219236"/>
            <a:ext cx="600369" cy="452156"/>
          </a:xfrm>
          <a:prstGeom prst="rect">
            <a:avLst/>
          </a:prstGeom>
          <a:noFill/>
          <a:ln w="57150">
            <a:solidFill>
              <a:srgbClr val="4B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9" name="Rectangle 8">
            <a:extLst>
              <a:ext uri="{FF2B5EF4-FFF2-40B4-BE49-F238E27FC236}">
                <a16:creationId xmlns:a16="http://schemas.microsoft.com/office/drawing/2014/main" id="{B7F5E79C-A6C2-45DF-BFCB-116711DC91F1}"/>
              </a:ext>
            </a:extLst>
          </p:cNvPr>
          <p:cNvSpPr/>
          <p:nvPr/>
        </p:nvSpPr>
        <p:spPr>
          <a:xfrm>
            <a:off x="6765874" y="2831226"/>
            <a:ext cx="720441" cy="343599"/>
          </a:xfrm>
          <a:prstGeom prst="rect">
            <a:avLst/>
          </a:prstGeom>
          <a:noFill/>
          <a:ln w="57150">
            <a:solidFill>
              <a:srgbClr val="4B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0" name="Rectangle 9">
            <a:extLst>
              <a:ext uri="{FF2B5EF4-FFF2-40B4-BE49-F238E27FC236}">
                <a16:creationId xmlns:a16="http://schemas.microsoft.com/office/drawing/2014/main" id="{66E7267F-98F8-407B-918F-A2F5154003CA}"/>
              </a:ext>
            </a:extLst>
          </p:cNvPr>
          <p:cNvSpPr/>
          <p:nvPr/>
        </p:nvSpPr>
        <p:spPr>
          <a:xfrm>
            <a:off x="4126931" y="4219236"/>
            <a:ext cx="931235" cy="360529"/>
          </a:xfrm>
          <a:prstGeom prst="rect">
            <a:avLst/>
          </a:prstGeom>
          <a:noFill/>
          <a:ln w="57150">
            <a:solidFill>
              <a:srgbClr val="4B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1" name="Rectangle 10">
            <a:extLst>
              <a:ext uri="{FF2B5EF4-FFF2-40B4-BE49-F238E27FC236}">
                <a16:creationId xmlns:a16="http://schemas.microsoft.com/office/drawing/2014/main" id="{E5F39627-2364-4F60-A688-D6A1214BA2CF}"/>
              </a:ext>
            </a:extLst>
          </p:cNvPr>
          <p:cNvSpPr/>
          <p:nvPr/>
        </p:nvSpPr>
        <p:spPr>
          <a:xfrm>
            <a:off x="4126931" y="2363798"/>
            <a:ext cx="1830448" cy="262055"/>
          </a:xfrm>
          <a:prstGeom prst="rect">
            <a:avLst/>
          </a:prstGeom>
          <a:noFill/>
          <a:ln w="57150">
            <a:solidFill>
              <a:srgbClr val="4B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2" name="Rectangle 11">
            <a:extLst>
              <a:ext uri="{FF2B5EF4-FFF2-40B4-BE49-F238E27FC236}">
                <a16:creationId xmlns:a16="http://schemas.microsoft.com/office/drawing/2014/main" id="{9C244EC2-334B-47E1-B77E-25B6A95ADE17}"/>
              </a:ext>
            </a:extLst>
          </p:cNvPr>
          <p:cNvSpPr/>
          <p:nvPr/>
        </p:nvSpPr>
        <p:spPr>
          <a:xfrm>
            <a:off x="7886560" y="3290490"/>
            <a:ext cx="936574" cy="387847"/>
          </a:xfrm>
          <a:prstGeom prst="rect">
            <a:avLst/>
          </a:prstGeom>
          <a:noFill/>
          <a:ln w="57150">
            <a:solidFill>
              <a:srgbClr val="4B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3" name="Rectangle 12">
            <a:extLst>
              <a:ext uri="{FF2B5EF4-FFF2-40B4-BE49-F238E27FC236}">
                <a16:creationId xmlns:a16="http://schemas.microsoft.com/office/drawing/2014/main" id="{9A205845-E2F3-4633-90AF-0998AD5EA7C5}"/>
              </a:ext>
            </a:extLst>
          </p:cNvPr>
          <p:cNvSpPr/>
          <p:nvPr/>
        </p:nvSpPr>
        <p:spPr>
          <a:xfrm>
            <a:off x="7860152" y="4593892"/>
            <a:ext cx="936574" cy="320692"/>
          </a:xfrm>
          <a:prstGeom prst="rect">
            <a:avLst/>
          </a:prstGeom>
          <a:noFill/>
          <a:ln w="57150">
            <a:solidFill>
              <a:srgbClr val="4BC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cxnSp>
        <p:nvCxnSpPr>
          <p:cNvPr id="16" name="Straight Arrow Connector 15">
            <a:extLst>
              <a:ext uri="{FF2B5EF4-FFF2-40B4-BE49-F238E27FC236}">
                <a16:creationId xmlns:a16="http://schemas.microsoft.com/office/drawing/2014/main" id="{A311E6C8-D492-4104-8E2F-A13A998D8315}"/>
              </a:ext>
            </a:extLst>
          </p:cNvPr>
          <p:cNvCxnSpPr>
            <a:cxnSpLocks/>
          </p:cNvCxnSpPr>
          <p:nvPr/>
        </p:nvCxnSpPr>
        <p:spPr>
          <a:xfrm flipH="1">
            <a:off x="8837874" y="2760163"/>
            <a:ext cx="432871" cy="484443"/>
          </a:xfrm>
          <a:prstGeom prst="straightConnector1">
            <a:avLst/>
          </a:prstGeom>
          <a:ln>
            <a:solidFill>
              <a:srgbClr val="4BC7C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3E7E32-9E50-4B78-8DDD-F04467BF0304}"/>
              </a:ext>
            </a:extLst>
          </p:cNvPr>
          <p:cNvCxnSpPr>
            <a:cxnSpLocks/>
          </p:cNvCxnSpPr>
          <p:nvPr/>
        </p:nvCxnSpPr>
        <p:spPr>
          <a:xfrm>
            <a:off x="4623327" y="1495767"/>
            <a:ext cx="614946" cy="763648"/>
          </a:xfrm>
          <a:prstGeom prst="straightConnector1">
            <a:avLst/>
          </a:prstGeom>
          <a:ln>
            <a:solidFill>
              <a:srgbClr val="4BC7C8"/>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7C16059-C89C-4962-99EC-5BCC094178A1}"/>
              </a:ext>
            </a:extLst>
          </p:cNvPr>
          <p:cNvCxnSpPr>
            <a:cxnSpLocks/>
          </p:cNvCxnSpPr>
          <p:nvPr/>
        </p:nvCxnSpPr>
        <p:spPr>
          <a:xfrm flipH="1" flipV="1">
            <a:off x="8908386" y="4736942"/>
            <a:ext cx="411054" cy="158304"/>
          </a:xfrm>
          <a:prstGeom prst="straightConnector1">
            <a:avLst/>
          </a:prstGeom>
          <a:ln>
            <a:solidFill>
              <a:srgbClr val="4BC7C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D471CD2-8505-450D-AE5C-62C923B953B5}"/>
              </a:ext>
            </a:extLst>
          </p:cNvPr>
          <p:cNvCxnSpPr>
            <a:cxnSpLocks/>
          </p:cNvCxnSpPr>
          <p:nvPr/>
        </p:nvCxnSpPr>
        <p:spPr>
          <a:xfrm flipV="1">
            <a:off x="2092925" y="4399500"/>
            <a:ext cx="1921171" cy="501629"/>
          </a:xfrm>
          <a:prstGeom prst="straightConnector1">
            <a:avLst/>
          </a:prstGeom>
          <a:ln>
            <a:solidFill>
              <a:srgbClr val="4BC7C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66D822-1618-4203-8F23-CB3AB2E58722}"/>
              </a:ext>
            </a:extLst>
          </p:cNvPr>
          <p:cNvCxnSpPr>
            <a:cxnSpLocks/>
          </p:cNvCxnSpPr>
          <p:nvPr/>
        </p:nvCxnSpPr>
        <p:spPr>
          <a:xfrm flipH="1">
            <a:off x="7449761" y="1859131"/>
            <a:ext cx="163192" cy="860901"/>
          </a:xfrm>
          <a:prstGeom prst="straightConnector1">
            <a:avLst/>
          </a:prstGeom>
          <a:ln>
            <a:solidFill>
              <a:srgbClr val="4BC7C8"/>
            </a:solidFill>
            <a:tailEnd type="triangle"/>
          </a:ln>
        </p:spPr>
        <p:style>
          <a:lnRef idx="1">
            <a:schemeClr val="accent1"/>
          </a:lnRef>
          <a:fillRef idx="0">
            <a:schemeClr val="accent1"/>
          </a:fillRef>
          <a:effectRef idx="0">
            <a:schemeClr val="accent1"/>
          </a:effectRef>
          <a:fontRef idx="minor">
            <a:schemeClr val="tx1"/>
          </a:fontRef>
        </p:style>
      </p:cxnSp>
      <p:sp>
        <p:nvSpPr>
          <p:cNvPr id="30" name="Google Shape;121;p19">
            <a:extLst>
              <a:ext uri="{FF2B5EF4-FFF2-40B4-BE49-F238E27FC236}">
                <a16:creationId xmlns:a16="http://schemas.microsoft.com/office/drawing/2014/main" id="{29589638-9ADE-462E-845D-0890492B5191}"/>
              </a:ext>
            </a:extLst>
          </p:cNvPr>
          <p:cNvSpPr/>
          <p:nvPr/>
        </p:nvSpPr>
        <p:spPr>
          <a:xfrm>
            <a:off x="5791969" y="452541"/>
            <a:ext cx="3191265" cy="1505625"/>
          </a:xfrm>
          <a:prstGeom prst="rect">
            <a:avLst/>
          </a:prstGeom>
          <a:noFill/>
          <a:ln>
            <a:noFill/>
          </a:ln>
        </p:spPr>
        <p:txBody>
          <a:bodyPr spcFirstLastPara="1" wrap="square" lIns="91425" tIns="45700" rIns="91425" bIns="45700" anchor="t" anchorCtr="0">
            <a:noAutofit/>
          </a:bodyPr>
          <a:lstStyle/>
          <a:p>
            <a:pPr lvl="0"/>
            <a:r>
              <a:rPr lang="en-US" sz="2200" dirty="0">
                <a:latin typeface="Open Sans SemiBold" panose="020B0706030804020204"/>
              </a:rPr>
              <a:t>The deadline which you’ve entered, that your application needs to be submitted by.</a:t>
            </a:r>
            <a:endParaRPr sz="2200" dirty="0">
              <a:latin typeface="Open Sans SemiBold" panose="020B0706030804020204"/>
            </a:endParaRPr>
          </a:p>
        </p:txBody>
      </p:sp>
      <p:sp>
        <p:nvSpPr>
          <p:cNvPr id="31" name="Google Shape;121;p19">
            <a:extLst>
              <a:ext uri="{FF2B5EF4-FFF2-40B4-BE49-F238E27FC236}">
                <a16:creationId xmlns:a16="http://schemas.microsoft.com/office/drawing/2014/main" id="{C862B961-F14F-42E6-BDB8-783C0E01E6A8}"/>
              </a:ext>
            </a:extLst>
          </p:cNvPr>
          <p:cNvSpPr/>
          <p:nvPr/>
        </p:nvSpPr>
        <p:spPr>
          <a:xfrm>
            <a:off x="211211" y="3559338"/>
            <a:ext cx="2285543" cy="2287788"/>
          </a:xfrm>
          <a:prstGeom prst="rect">
            <a:avLst/>
          </a:prstGeom>
          <a:noFill/>
          <a:ln>
            <a:noFill/>
          </a:ln>
        </p:spPr>
        <p:txBody>
          <a:bodyPr spcFirstLastPara="1" wrap="square" lIns="91425" tIns="45700" rIns="91425" bIns="45700" anchor="t" anchorCtr="0">
            <a:noAutofit/>
          </a:bodyPr>
          <a:lstStyle/>
          <a:p>
            <a:pPr lvl="0"/>
            <a:r>
              <a:rPr lang="en-US" sz="2200" dirty="0">
                <a:latin typeface="Open Sans SemiBold" panose="020B0706030804020204"/>
              </a:rPr>
              <a:t>The completed version of the Personal Statement you’ve attached to this application.</a:t>
            </a:r>
            <a:endParaRPr sz="2200" dirty="0">
              <a:latin typeface="Open Sans SemiBold" panose="020B0706030804020204"/>
            </a:endParaRPr>
          </a:p>
        </p:txBody>
      </p:sp>
      <p:sp>
        <p:nvSpPr>
          <p:cNvPr id="32" name="Google Shape;121;p19">
            <a:extLst>
              <a:ext uri="{FF2B5EF4-FFF2-40B4-BE49-F238E27FC236}">
                <a16:creationId xmlns:a16="http://schemas.microsoft.com/office/drawing/2014/main" id="{80D08B54-7ADE-4CFC-B88C-B1C7B794BBBC}"/>
              </a:ext>
            </a:extLst>
          </p:cNvPr>
          <p:cNvSpPr/>
          <p:nvPr/>
        </p:nvSpPr>
        <p:spPr>
          <a:xfrm>
            <a:off x="2804134" y="294283"/>
            <a:ext cx="2285543" cy="1885019"/>
          </a:xfrm>
          <a:prstGeom prst="rect">
            <a:avLst/>
          </a:prstGeom>
          <a:noFill/>
          <a:ln>
            <a:noFill/>
          </a:ln>
        </p:spPr>
        <p:txBody>
          <a:bodyPr spcFirstLastPara="1" wrap="square" lIns="91425" tIns="45700" rIns="91425" bIns="45700" anchor="t" anchorCtr="0">
            <a:noAutofit/>
          </a:bodyPr>
          <a:lstStyle/>
          <a:p>
            <a:pPr lvl="0"/>
            <a:r>
              <a:rPr lang="en-US" sz="2200" dirty="0">
                <a:latin typeface="Open Sans SemiBold" panose="020B0706030804020204"/>
              </a:rPr>
              <a:t>The items you’ve associated with your application (E.g. locker items, CV </a:t>
            </a:r>
            <a:r>
              <a:rPr lang="en-US" sz="2200" dirty="0" err="1">
                <a:latin typeface="Open Sans SemiBold" panose="020B0706030804020204"/>
              </a:rPr>
              <a:t>etc</a:t>
            </a:r>
            <a:r>
              <a:rPr lang="en-US" sz="2200" dirty="0">
                <a:latin typeface="Open Sans SemiBold" panose="020B0706030804020204"/>
              </a:rPr>
              <a:t>…).</a:t>
            </a:r>
            <a:endParaRPr sz="2200" dirty="0">
              <a:latin typeface="Open Sans SemiBold" panose="020B0706030804020204"/>
            </a:endParaRPr>
          </a:p>
        </p:txBody>
      </p:sp>
      <p:sp>
        <p:nvSpPr>
          <p:cNvPr id="33" name="Google Shape;121;p19">
            <a:extLst>
              <a:ext uri="{FF2B5EF4-FFF2-40B4-BE49-F238E27FC236}">
                <a16:creationId xmlns:a16="http://schemas.microsoft.com/office/drawing/2014/main" id="{A3556E3D-216A-4F2D-986B-04DC23B6CDDA}"/>
              </a:ext>
            </a:extLst>
          </p:cNvPr>
          <p:cNvSpPr/>
          <p:nvPr/>
        </p:nvSpPr>
        <p:spPr>
          <a:xfrm>
            <a:off x="9240451" y="999459"/>
            <a:ext cx="2601338" cy="1885019"/>
          </a:xfrm>
          <a:prstGeom prst="rect">
            <a:avLst/>
          </a:prstGeom>
          <a:noFill/>
          <a:ln>
            <a:noFill/>
          </a:ln>
        </p:spPr>
        <p:txBody>
          <a:bodyPr spcFirstLastPara="1" wrap="square" lIns="91425" tIns="45700" rIns="91425" bIns="45700" anchor="t" anchorCtr="0">
            <a:noAutofit/>
          </a:bodyPr>
          <a:lstStyle/>
          <a:p>
            <a:pPr lvl="0"/>
            <a:r>
              <a:rPr lang="en-US" sz="2200" dirty="0">
                <a:latin typeface="Open Sans SemiBold" panose="020B0706030804020204"/>
              </a:rPr>
              <a:t>The decision which you’ve entered, that the institution has made about your application.</a:t>
            </a:r>
            <a:endParaRPr sz="2200" dirty="0">
              <a:latin typeface="Open Sans SemiBold" panose="020B0706030804020204"/>
            </a:endParaRPr>
          </a:p>
        </p:txBody>
      </p:sp>
      <p:sp>
        <p:nvSpPr>
          <p:cNvPr id="34" name="Google Shape;121;p19">
            <a:extLst>
              <a:ext uri="{FF2B5EF4-FFF2-40B4-BE49-F238E27FC236}">
                <a16:creationId xmlns:a16="http://schemas.microsoft.com/office/drawing/2014/main" id="{8432B90F-DCF7-4980-9DFD-2E2FA8776D0A}"/>
              </a:ext>
            </a:extLst>
          </p:cNvPr>
          <p:cNvSpPr/>
          <p:nvPr/>
        </p:nvSpPr>
        <p:spPr>
          <a:xfrm>
            <a:off x="9319439" y="3443025"/>
            <a:ext cx="2492197" cy="2404101"/>
          </a:xfrm>
          <a:prstGeom prst="rect">
            <a:avLst/>
          </a:prstGeom>
          <a:noFill/>
          <a:ln>
            <a:noFill/>
          </a:ln>
        </p:spPr>
        <p:txBody>
          <a:bodyPr spcFirstLastPara="1" wrap="square" lIns="91425" tIns="45700" rIns="91425" bIns="45700" anchor="t" anchorCtr="0">
            <a:noAutofit/>
          </a:bodyPr>
          <a:lstStyle/>
          <a:p>
            <a:pPr lvl="0"/>
            <a:r>
              <a:rPr lang="en-US" sz="2200" dirty="0">
                <a:latin typeface="Open Sans SemiBold" panose="020B0706030804020204"/>
              </a:rPr>
              <a:t>The decision which you’ve recorded, about whether you’ve accepted this offer, declined it </a:t>
            </a:r>
            <a:r>
              <a:rPr lang="en-US" sz="2200" dirty="0" err="1">
                <a:latin typeface="Open Sans SemiBold" panose="020B0706030804020204"/>
              </a:rPr>
              <a:t>etc</a:t>
            </a:r>
            <a:r>
              <a:rPr lang="en-US" sz="2200" dirty="0">
                <a:latin typeface="Open Sans SemiBold" panose="020B0706030804020204"/>
              </a:rPr>
              <a:t>… </a:t>
            </a:r>
            <a:endParaRPr sz="2200" dirty="0">
              <a:latin typeface="Open Sans SemiBold" panose="020B0706030804020204"/>
            </a:endParaRPr>
          </a:p>
        </p:txBody>
      </p:sp>
      <p:cxnSp>
        <p:nvCxnSpPr>
          <p:cNvPr id="49" name="Straight Arrow Connector 48">
            <a:extLst>
              <a:ext uri="{FF2B5EF4-FFF2-40B4-BE49-F238E27FC236}">
                <a16:creationId xmlns:a16="http://schemas.microsoft.com/office/drawing/2014/main" id="{142A04DF-D225-4277-BD21-1B21B25D0923}"/>
              </a:ext>
            </a:extLst>
          </p:cNvPr>
          <p:cNvCxnSpPr>
            <a:cxnSpLocks/>
          </p:cNvCxnSpPr>
          <p:nvPr/>
        </p:nvCxnSpPr>
        <p:spPr>
          <a:xfrm>
            <a:off x="1530396" y="3003025"/>
            <a:ext cx="5130111" cy="1216211"/>
          </a:xfrm>
          <a:prstGeom prst="straightConnector1">
            <a:avLst/>
          </a:prstGeom>
          <a:ln>
            <a:solidFill>
              <a:srgbClr val="4BC7C8"/>
            </a:solidFill>
            <a:tailEnd type="triangle"/>
          </a:ln>
        </p:spPr>
        <p:style>
          <a:lnRef idx="1">
            <a:schemeClr val="dk1"/>
          </a:lnRef>
          <a:fillRef idx="0">
            <a:schemeClr val="dk1"/>
          </a:fillRef>
          <a:effectRef idx="0">
            <a:schemeClr val="dk1"/>
          </a:effectRef>
          <a:fontRef idx="minor">
            <a:schemeClr val="tx1"/>
          </a:fontRef>
        </p:style>
      </p:cxnSp>
      <p:sp>
        <p:nvSpPr>
          <p:cNvPr id="52" name="Google Shape;121;p19">
            <a:extLst>
              <a:ext uri="{FF2B5EF4-FFF2-40B4-BE49-F238E27FC236}">
                <a16:creationId xmlns:a16="http://schemas.microsoft.com/office/drawing/2014/main" id="{E11138AA-CA92-419F-804D-76A0EA5D96BB}"/>
              </a:ext>
            </a:extLst>
          </p:cNvPr>
          <p:cNvSpPr/>
          <p:nvPr/>
        </p:nvSpPr>
        <p:spPr>
          <a:xfrm>
            <a:off x="185814" y="715237"/>
            <a:ext cx="2285543" cy="2287788"/>
          </a:xfrm>
          <a:prstGeom prst="rect">
            <a:avLst/>
          </a:prstGeom>
          <a:noFill/>
          <a:ln>
            <a:noFill/>
          </a:ln>
        </p:spPr>
        <p:txBody>
          <a:bodyPr spcFirstLastPara="1" wrap="square" lIns="91425" tIns="45700" rIns="91425" bIns="45700" anchor="t" anchorCtr="0">
            <a:noAutofit/>
          </a:bodyPr>
          <a:lstStyle/>
          <a:p>
            <a:pPr lvl="0"/>
            <a:r>
              <a:rPr lang="en-US" sz="2200" dirty="0">
                <a:latin typeface="Open Sans SemiBold" panose="020B0706030804020204"/>
              </a:rPr>
              <a:t>How you’ve ranked your applications by preference of pursuing the pathways you’ve selected..</a:t>
            </a:r>
            <a:endParaRPr sz="2200" dirty="0">
              <a:latin typeface="Open Sans SemiBold" panose="020B0706030804020204"/>
            </a:endParaRPr>
          </a:p>
        </p:txBody>
      </p:sp>
    </p:spTree>
    <p:extLst>
      <p:ext uri="{BB962C8B-B14F-4D97-AF65-F5344CB8AC3E}">
        <p14:creationId xmlns:p14="http://schemas.microsoft.com/office/powerpoint/2010/main" val="303524888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5" name="Picture 4">
            <a:extLst>
              <a:ext uri="{FF2B5EF4-FFF2-40B4-BE49-F238E27FC236}">
                <a16:creationId xmlns:a16="http://schemas.microsoft.com/office/drawing/2014/main" id="{9D1374C6-526E-4A43-93A7-08064BA27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7" name="Google Shape;127;p20"/>
          <p:cNvSpPr/>
          <p:nvPr/>
        </p:nvSpPr>
        <p:spPr>
          <a:xfrm>
            <a:off x="456854" y="1698379"/>
            <a:ext cx="3663519" cy="1730621"/>
          </a:xfrm>
          <a:prstGeom prst="rect">
            <a:avLst/>
          </a:prstGeom>
          <a:noFill/>
          <a:ln>
            <a:noFill/>
          </a:ln>
        </p:spPr>
        <p:txBody>
          <a:bodyPr spcFirstLastPara="1" wrap="square" lIns="91425" tIns="45700" rIns="91425" bIns="45700" anchor="t" anchorCtr="0">
            <a:noAutofit/>
          </a:bodyPr>
          <a:lstStyle/>
          <a:p>
            <a:r>
              <a:rPr lang="en-US" sz="2200" dirty="0">
                <a:latin typeface="Open Sans SemiBold"/>
                <a:ea typeface="Calibri"/>
                <a:cs typeface="Calibri"/>
                <a:sym typeface="Calibri"/>
              </a:rPr>
              <a:t>Click on the name of the institution you’re applying to. </a:t>
            </a:r>
          </a:p>
          <a:p>
            <a:endParaRPr lang="en-US" sz="2200" dirty="0">
              <a:latin typeface="Open Sans SemiBold"/>
              <a:ea typeface="Calibri"/>
              <a:cs typeface="Calibri"/>
              <a:sym typeface="Calibri"/>
            </a:endParaRPr>
          </a:p>
          <a:p>
            <a:r>
              <a:rPr lang="en-US" sz="2200" dirty="0">
                <a:latin typeface="Open Sans SemiBold"/>
                <a:ea typeface="Calibri"/>
                <a:cs typeface="Calibri"/>
                <a:sym typeface="Calibri"/>
              </a:rPr>
              <a:t>Or click ‘Add an item’ on the Student items tab to quickly select a relevant item from your Locker and associate it with the application. </a:t>
            </a:r>
            <a:endParaRPr sz="2200" dirty="0">
              <a:latin typeface="Open Sans SemiBold"/>
              <a:ea typeface="Calibri"/>
              <a:cs typeface="Calibri"/>
              <a:sym typeface="Calibri"/>
            </a:endParaRPr>
          </a:p>
          <a:p>
            <a:endParaRPr lang="en-GB" sz="2200" dirty="0">
              <a:latin typeface="Open Sans SemiBold"/>
              <a:ea typeface="Calibri"/>
              <a:cs typeface="Calibri"/>
              <a:sym typeface="Calibri"/>
            </a:endParaRPr>
          </a:p>
          <a:p>
            <a:endParaRPr lang="en-GB" sz="2200" dirty="0">
              <a:latin typeface="Open Sans SemiBold"/>
              <a:ea typeface="Calibri"/>
              <a:cs typeface="Calibri"/>
              <a:sym typeface="Calibri"/>
            </a:endParaRPr>
          </a:p>
          <a:p>
            <a:endParaRPr sz="2200" dirty="0">
              <a:latin typeface="Calibri"/>
              <a:ea typeface="Calibri"/>
              <a:cs typeface="Calibri"/>
              <a:sym typeface="Calibri"/>
            </a:endParaRPr>
          </a:p>
        </p:txBody>
      </p:sp>
      <p:pic>
        <p:nvPicPr>
          <p:cNvPr id="3" name="Picture 2">
            <a:extLst>
              <a:ext uri="{FF2B5EF4-FFF2-40B4-BE49-F238E27FC236}">
                <a16:creationId xmlns:a16="http://schemas.microsoft.com/office/drawing/2014/main" id="{8F650DB5-856E-4E21-AD06-3CE453BCA635}"/>
              </a:ext>
            </a:extLst>
          </p:cNvPr>
          <p:cNvPicPr>
            <a:picLocks noChangeAspect="1"/>
          </p:cNvPicPr>
          <p:nvPr/>
        </p:nvPicPr>
        <p:blipFill rotWithShape="1">
          <a:blip r:embed="rId4"/>
          <a:srcRect l="56422" t="64550" r="7179" b="16666"/>
          <a:stretch/>
        </p:blipFill>
        <p:spPr>
          <a:xfrm>
            <a:off x="4360538" y="2686681"/>
            <a:ext cx="6704541" cy="973123"/>
          </a:xfrm>
          <a:prstGeom prst="rect">
            <a:avLst/>
          </a:prstGeom>
        </p:spPr>
      </p:pic>
    </p:spTree>
    <p:extLst>
      <p:ext uri="{BB962C8B-B14F-4D97-AF65-F5344CB8AC3E}">
        <p14:creationId xmlns:p14="http://schemas.microsoft.com/office/powerpoint/2010/main" val="364361031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14421</TotalTime>
  <Words>676</Words>
  <Application>Microsoft Office PowerPoint</Application>
  <PresentationFormat>Widescreen</PresentationFormat>
  <Paragraphs>58</Paragraphs>
  <Slides>16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Open sans</vt:lpstr>
      <vt:lpstr>Open Sans SemiBold</vt:lpstr>
      <vt:lpstr>Open Sans SemiBold</vt:lpstr>
      <vt:lpstr>Wingdings</vt:lpstr>
      <vt:lpstr>Office Theme</vt:lpstr>
      <vt:lpstr>PowerPoint Presentation</vt:lpstr>
      <vt:lpstr>The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Hayley Young</dc:creator>
  <cp:lastModifiedBy>Robyn Smith</cp:lastModifiedBy>
  <cp:revision>187</cp:revision>
  <dcterms:created xsi:type="dcterms:W3CDTF">2016-09-07T07:41:46Z</dcterms:created>
  <dcterms:modified xsi:type="dcterms:W3CDTF">2019-07-22T15:58:04Z</dcterms:modified>
</cp:coreProperties>
</file>